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76" r:id="rId23"/>
    <p:sldId id="277" r:id="rId24"/>
    <p:sldId id="278" r:id="rId25"/>
    <p:sldId id="280" r:id="rId26"/>
    <p:sldId id="281" r:id="rId27"/>
    <p:sldId id="282" r:id="rId28"/>
    <p:sldId id="283" r:id="rId29"/>
    <p:sldId id="285" r:id="rId30"/>
    <p:sldId id="286" r:id="rId3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05942EF-62D1-4FAD-A61F-811C397373B3}" type="slidenum">
              <a:rPr lang="es-CO" smtClean="0"/>
              <a:pPr/>
              <a:t>‹Nº›</a:t>
            </a:fld>
            <a:endParaRPr lang="es-CO"/>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05942EF-62D1-4FAD-A61F-811C397373B3}" type="slidenum">
              <a:rPr lang="es-CO" smtClean="0"/>
              <a:pPr/>
              <a:t>‹Nº›</a:t>
            </a:fld>
            <a:endParaRPr lang="es-CO"/>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05F4CBE-0F0D-46C5-BC83-C26D817B5E92}" type="datetimeFigureOut">
              <a:rPr lang="es-CO" smtClean="0"/>
              <a:pPr/>
              <a:t>16/06/2013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05942EF-62D1-4FAD-A61F-811C397373B3}"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05F4CBE-0F0D-46C5-BC83-C26D817B5E92}" type="datetimeFigureOut">
              <a:rPr lang="es-CO" smtClean="0"/>
              <a:pPr/>
              <a:t>16/06/2013</a:t>
            </a:fld>
            <a:endParaRPr lang="es-CO"/>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CO"/>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05942EF-62D1-4FAD-A61F-811C397373B3}" type="slidenum">
              <a:rPr lang="es-CO" smtClean="0"/>
              <a:pPr/>
              <a:t>‹Nº›</a:t>
            </a:fld>
            <a:endParaRPr lang="es-CO"/>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9024" y="2060848"/>
            <a:ext cx="8784976" cy="4608512"/>
          </a:xfrm>
        </p:spPr>
        <p:txBody>
          <a:bodyPr>
            <a:noAutofit/>
          </a:bodyPr>
          <a:lstStyle/>
          <a:p>
            <a:pPr algn="ctr"/>
            <a:r>
              <a:rPr lang="es-CO" sz="4000" dirty="0" smtClean="0"/>
              <a:t>Por la cual se crea el sistema nacional de convivencia  escolar y formación para el ejercicio de los derechos  humanos, la educación para la sexualidad y la prevención y </a:t>
            </a:r>
          </a:p>
          <a:p>
            <a:pPr algn="ctr"/>
            <a:r>
              <a:rPr lang="es-CO" sz="4000" dirty="0" smtClean="0"/>
              <a:t>mitigación de la violencia escolar</a:t>
            </a:r>
          </a:p>
          <a:p>
            <a:pPr algn="r"/>
            <a:r>
              <a:rPr lang="es-CO" sz="4000" dirty="0" smtClean="0"/>
              <a:t>                           </a:t>
            </a:r>
            <a:r>
              <a:rPr lang="es-CO" sz="4000" dirty="0" err="1" smtClean="0"/>
              <a:t>lmde</a:t>
            </a:r>
            <a:endParaRPr lang="es-CO" sz="4000" dirty="0" smtClean="0"/>
          </a:p>
          <a:p>
            <a:pPr algn="ctr"/>
            <a:endParaRPr lang="es-CO" sz="4000" dirty="0"/>
          </a:p>
        </p:txBody>
      </p:sp>
      <p:sp>
        <p:nvSpPr>
          <p:cNvPr id="2" name="1 Título"/>
          <p:cNvSpPr>
            <a:spLocks noGrp="1"/>
          </p:cNvSpPr>
          <p:nvPr>
            <p:ph type="ctrTitle"/>
          </p:nvPr>
        </p:nvSpPr>
        <p:spPr>
          <a:xfrm>
            <a:off x="539552" y="548680"/>
            <a:ext cx="7772400" cy="1470025"/>
          </a:xfrm>
        </p:spPr>
        <p:txBody>
          <a:bodyPr/>
          <a:lstStyle/>
          <a:p>
            <a:pPr algn="ctr"/>
            <a:r>
              <a:rPr lang="en-US" sz="5400" dirty="0" smtClean="0">
                <a:effectLst>
                  <a:outerShdw blurRad="38100" dist="38100" dir="2700000" algn="tl">
                    <a:srgbClr val="000000">
                      <a:alpha val="43137"/>
                    </a:srgbClr>
                  </a:outerShdw>
                </a:effectLst>
              </a:rPr>
              <a:t>LEY 1620</a:t>
            </a:r>
            <a:endParaRPr lang="es-CO"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19331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09600" y="450166"/>
            <a:ext cx="8210872" cy="6219194"/>
          </a:xfrm>
        </p:spPr>
        <p:txBody>
          <a:bodyPr>
            <a:normAutofit/>
          </a:bodyPr>
          <a:lstStyle/>
          <a:p>
            <a:endParaRPr lang="es-CO" sz="3200" dirty="0" smtClean="0"/>
          </a:p>
          <a:p>
            <a:r>
              <a:rPr lang="es-CO" sz="3200" dirty="0" smtClean="0"/>
              <a:t>Identificar </a:t>
            </a:r>
            <a:r>
              <a:rPr lang="es-CO" sz="3200" dirty="0"/>
              <a:t>y fomentar mecanismos y estrategias de mitigación de todas </a:t>
            </a:r>
            <a:r>
              <a:rPr lang="es-CO" sz="3200" dirty="0" smtClean="0"/>
              <a:t>aquellas </a:t>
            </a:r>
            <a:r>
              <a:rPr lang="es-CO" sz="3200" dirty="0"/>
              <a:t>situaciones y conductas generadoras de situaciones de violencia </a:t>
            </a:r>
            <a:r>
              <a:rPr lang="es-CO" sz="3200" dirty="0" smtClean="0"/>
              <a:t>escolar</a:t>
            </a:r>
            <a:r>
              <a:rPr lang="es-CO" sz="3200" dirty="0"/>
              <a:t>. </a:t>
            </a:r>
          </a:p>
          <a:p>
            <a:r>
              <a:rPr lang="es-CO" sz="3200" dirty="0" smtClean="0"/>
              <a:t>Orientar </a:t>
            </a:r>
            <a:r>
              <a:rPr lang="es-CO" sz="3200" dirty="0"/>
              <a:t>estrategias y programas de comunicación para la movilización </a:t>
            </a:r>
            <a:r>
              <a:rPr lang="es-CO" sz="3200" dirty="0" smtClean="0"/>
              <a:t>social</a:t>
            </a:r>
            <a:r>
              <a:rPr lang="es-CO" sz="3200" dirty="0"/>
              <a:t>, relacionadas con la convivencia escolar, la construcción de </a:t>
            </a:r>
            <a:r>
              <a:rPr lang="es-CO" sz="3200" dirty="0" smtClean="0"/>
              <a:t>ciudadanía </a:t>
            </a:r>
            <a:r>
              <a:rPr lang="es-CO" sz="3200" dirty="0"/>
              <a:t>y la promoción de los derechos humanos, sexuales y </a:t>
            </a:r>
            <a:r>
              <a:rPr lang="es-CO" sz="3200" dirty="0" smtClean="0"/>
              <a:t>reproductivos</a:t>
            </a:r>
            <a:r>
              <a:rPr lang="es-CO" sz="2800" dirty="0"/>
              <a:t>. </a:t>
            </a:r>
          </a:p>
        </p:txBody>
      </p:sp>
    </p:spTree>
    <p:extLst>
      <p:ext uri="{BB962C8B-B14F-4D97-AF65-F5344CB8AC3E}">
        <p14:creationId xmlns:p14="http://schemas.microsoft.com/office/powerpoint/2010/main" xmlns="" val="4047976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sz="4000" dirty="0"/>
              <a:t>Principios del Sistema:</a:t>
            </a:r>
          </a:p>
        </p:txBody>
      </p:sp>
      <p:sp>
        <p:nvSpPr>
          <p:cNvPr id="3" name="2 Marcador de contenido"/>
          <p:cNvSpPr>
            <a:spLocks noGrp="1"/>
          </p:cNvSpPr>
          <p:nvPr>
            <p:ph sz="quarter" idx="13"/>
          </p:nvPr>
        </p:nvSpPr>
        <p:spPr>
          <a:xfrm>
            <a:off x="323528" y="1600200"/>
            <a:ext cx="8496944" cy="5069160"/>
          </a:xfrm>
        </p:spPr>
        <p:txBody>
          <a:bodyPr>
            <a:normAutofit/>
          </a:bodyPr>
          <a:lstStyle/>
          <a:p>
            <a:pPr marL="0" indent="0" algn="just">
              <a:buNone/>
            </a:pPr>
            <a:r>
              <a:rPr lang="es-CO" sz="3600" u="sng" dirty="0" smtClean="0"/>
              <a:t>Participación.</a:t>
            </a:r>
            <a:r>
              <a:rPr lang="es-CO" sz="3600" dirty="0" smtClean="0"/>
              <a:t> En </a:t>
            </a:r>
            <a:r>
              <a:rPr lang="es-CO" sz="3600" dirty="0"/>
              <a:t>virtud de este principio las entidades y establecimientos </a:t>
            </a:r>
            <a:r>
              <a:rPr lang="es-CO" sz="3600" dirty="0" smtClean="0"/>
              <a:t>educativos </a:t>
            </a:r>
            <a:r>
              <a:rPr lang="es-CO" sz="3600" dirty="0"/>
              <a:t>deben garantizar su participación activa para la coordinación y </a:t>
            </a:r>
            <a:r>
              <a:rPr lang="es-CO" sz="3600" dirty="0" smtClean="0"/>
              <a:t>armonización </a:t>
            </a:r>
            <a:r>
              <a:rPr lang="es-CO" sz="3600" dirty="0"/>
              <a:t>de acciones, en el ejercicio de sus respectivas funciones, que </a:t>
            </a:r>
            <a:r>
              <a:rPr lang="es-CO" sz="3600" dirty="0" smtClean="0"/>
              <a:t>permitan </a:t>
            </a:r>
            <a:r>
              <a:rPr lang="es-CO" sz="3600" dirty="0"/>
              <a:t>el cumplimiento de los fines del Sistema. Al tenor de la Ley 115 de </a:t>
            </a:r>
            <a:r>
              <a:rPr lang="es-CO" sz="3600" dirty="0" smtClean="0"/>
              <a:t>1994 </a:t>
            </a:r>
            <a:r>
              <a:rPr lang="es-CO" sz="3600" dirty="0"/>
              <a:t>y de los artículos 31, 32, 43 Y 44 de la Ley 1098 de 2006</a:t>
            </a:r>
          </a:p>
        </p:txBody>
      </p:sp>
    </p:spTree>
    <p:extLst>
      <p:ext uri="{BB962C8B-B14F-4D97-AF65-F5344CB8AC3E}">
        <p14:creationId xmlns:p14="http://schemas.microsoft.com/office/powerpoint/2010/main" xmlns="" val="3070303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404664"/>
            <a:ext cx="8424936" cy="6048672"/>
          </a:xfrm>
        </p:spPr>
        <p:txBody>
          <a:bodyPr>
            <a:normAutofit/>
          </a:bodyPr>
          <a:lstStyle/>
          <a:p>
            <a:pPr algn="just"/>
            <a:r>
              <a:rPr lang="es-CO" sz="3200" dirty="0"/>
              <a:t>2. 	</a:t>
            </a:r>
            <a:r>
              <a:rPr lang="es-CO" sz="3200" u="sng" dirty="0"/>
              <a:t>Corresponsabilidad.</a:t>
            </a:r>
            <a:r>
              <a:rPr lang="es-CO" sz="3200" dirty="0"/>
              <a:t> La familia, los establecimientos educativos, la sociedad </a:t>
            </a:r>
            <a:r>
              <a:rPr lang="es-CO" sz="3200" dirty="0" smtClean="0"/>
              <a:t>y </a:t>
            </a:r>
            <a:r>
              <a:rPr lang="es-CO" sz="3200" dirty="0"/>
              <a:t>el Estado son corresponsables de la formación ciudadana, la promoción de </a:t>
            </a:r>
            <a:r>
              <a:rPr lang="es-CO" sz="3200" dirty="0" smtClean="0"/>
              <a:t>la </a:t>
            </a:r>
            <a:r>
              <a:rPr lang="es-CO" sz="3200" dirty="0"/>
              <a:t>convivencia escolar, la educación para el ejercicio de los derechos </a:t>
            </a:r>
            <a:r>
              <a:rPr lang="es-CO" sz="3200" dirty="0" smtClean="0"/>
              <a:t>humanos</a:t>
            </a:r>
            <a:r>
              <a:rPr lang="es-CO" sz="3200" dirty="0"/>
              <a:t>, sexuales y reproductivos de los niños, niñas y adolescentes desde </a:t>
            </a:r>
            <a:r>
              <a:rPr lang="es-CO" sz="3200" dirty="0" smtClean="0"/>
              <a:t>sus </a:t>
            </a:r>
            <a:r>
              <a:rPr lang="es-CO" sz="3200" dirty="0"/>
              <a:t>respectivos ámbitos de acción, en torno a los objetivos del Sistema y </a:t>
            </a:r>
            <a:r>
              <a:rPr lang="es-CO" sz="3200" dirty="0" smtClean="0"/>
              <a:t>de conformidad </a:t>
            </a:r>
            <a:r>
              <a:rPr lang="es-CO" sz="3200" dirty="0"/>
              <a:t>con lo consagrado en el artículo 44 de la Constitución Política y </a:t>
            </a:r>
            <a:r>
              <a:rPr lang="es-CO" sz="3200" dirty="0" smtClean="0"/>
              <a:t>el </a:t>
            </a:r>
            <a:r>
              <a:rPr lang="es-CO" sz="3200" dirty="0"/>
              <a:t>Código de Infancia y la Adolescencia</a:t>
            </a:r>
            <a:r>
              <a:rPr lang="es-CO" sz="2800" dirty="0"/>
              <a:t>. </a:t>
            </a:r>
          </a:p>
        </p:txBody>
      </p:sp>
    </p:spTree>
    <p:extLst>
      <p:ext uri="{BB962C8B-B14F-4D97-AF65-F5344CB8AC3E}">
        <p14:creationId xmlns:p14="http://schemas.microsoft.com/office/powerpoint/2010/main" xmlns="" val="1406473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251520" y="260648"/>
            <a:ext cx="8568952" cy="6408712"/>
          </a:xfrm>
        </p:spPr>
        <p:txBody>
          <a:bodyPr>
            <a:noAutofit/>
          </a:bodyPr>
          <a:lstStyle/>
          <a:p>
            <a:pPr marL="0" indent="0" algn="just">
              <a:buNone/>
            </a:pPr>
            <a:r>
              <a:rPr lang="es-CO" sz="3200" dirty="0" smtClean="0"/>
              <a:t>3. Autonomía: Los </a:t>
            </a:r>
            <a:r>
              <a:rPr lang="es-CO" sz="3200" dirty="0"/>
              <a:t>individuos, entidades territoriales e instituciones educativas </a:t>
            </a:r>
            <a:r>
              <a:rPr lang="es-CO" sz="3200" dirty="0" smtClean="0"/>
              <a:t>son </a:t>
            </a:r>
            <a:r>
              <a:rPr lang="es-CO" sz="3200" dirty="0"/>
              <a:t>autónomos en concordancia con la Constitución Política y dentro de los </a:t>
            </a:r>
            <a:r>
              <a:rPr lang="es-CO" sz="3200" dirty="0" smtClean="0"/>
              <a:t>límites </a:t>
            </a:r>
            <a:r>
              <a:rPr lang="es-CO" sz="3200" dirty="0"/>
              <a:t>fijados por las leyes, normas y disposiciones </a:t>
            </a:r>
          </a:p>
          <a:p>
            <a:pPr marL="0" indent="0" algn="just">
              <a:buNone/>
            </a:pPr>
            <a:r>
              <a:rPr lang="es-CO" sz="3200" dirty="0"/>
              <a:t>4. </a:t>
            </a:r>
            <a:r>
              <a:rPr lang="es-CO" sz="3200" dirty="0" smtClean="0"/>
              <a:t>Diversidad</a:t>
            </a:r>
            <a:r>
              <a:rPr lang="es-CO" sz="3200" dirty="0"/>
              <a:t>: El Sistema se fundamenta en el reconocimiento, respeto y </a:t>
            </a:r>
            <a:r>
              <a:rPr lang="es-CO" sz="3200" dirty="0" smtClean="0"/>
              <a:t>valoración </a:t>
            </a:r>
            <a:r>
              <a:rPr lang="es-CO" sz="3200" dirty="0"/>
              <a:t>de la dignidad propia y ajena, sin discriminación por razones de </a:t>
            </a:r>
            <a:r>
              <a:rPr lang="es-CO" sz="3200" dirty="0" smtClean="0"/>
              <a:t>género</a:t>
            </a:r>
            <a:r>
              <a:rPr lang="es-CO" sz="3200" dirty="0"/>
              <a:t>, orientación o identidad sexual, etnia o condición física, social o </a:t>
            </a:r>
            <a:r>
              <a:rPr lang="es-CO" sz="3200" dirty="0" smtClean="0"/>
              <a:t>cultural</a:t>
            </a:r>
            <a:r>
              <a:rPr lang="es-CO" sz="3200" dirty="0"/>
              <a:t>. Los niños, niñas y adolescentes tienen derecho a recibir una </a:t>
            </a:r>
            <a:r>
              <a:rPr lang="es-CO" sz="3200" dirty="0" smtClean="0"/>
              <a:t>educación </a:t>
            </a:r>
            <a:r>
              <a:rPr lang="es-CO" sz="3200" dirty="0"/>
              <a:t>y formación que se fundamente en una concepción integral de la </a:t>
            </a:r>
            <a:r>
              <a:rPr lang="es-CO" sz="3200" dirty="0" smtClean="0"/>
              <a:t>persona </a:t>
            </a:r>
            <a:r>
              <a:rPr lang="es-CO" sz="3200" dirty="0"/>
              <a:t>y la dignidad humana, en ambientes pacíficos, democráticos e </a:t>
            </a:r>
            <a:r>
              <a:rPr lang="es-CO" sz="3200" dirty="0" smtClean="0"/>
              <a:t>incluyentes</a:t>
            </a:r>
            <a:r>
              <a:rPr lang="es-CO" sz="2800" dirty="0"/>
              <a:t>.</a:t>
            </a:r>
          </a:p>
        </p:txBody>
      </p:sp>
    </p:spTree>
    <p:extLst>
      <p:ext uri="{BB962C8B-B14F-4D97-AF65-F5344CB8AC3E}">
        <p14:creationId xmlns:p14="http://schemas.microsoft.com/office/powerpoint/2010/main" xmlns="" val="2869367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251520" y="1124744"/>
            <a:ext cx="8568952" cy="4590256"/>
          </a:xfrm>
        </p:spPr>
        <p:txBody>
          <a:bodyPr>
            <a:normAutofit/>
          </a:bodyPr>
          <a:lstStyle/>
          <a:p>
            <a:pPr algn="ctr">
              <a:buNone/>
            </a:pPr>
            <a:r>
              <a:rPr lang="es-CO" sz="3600" dirty="0" smtClean="0"/>
              <a:t>5. Integralidad</a:t>
            </a:r>
            <a:r>
              <a:rPr lang="es-CO" sz="3600" dirty="0"/>
              <a:t>: La filosofía del sistema será integral, y estará orientada hacia la </a:t>
            </a:r>
            <a:r>
              <a:rPr lang="es-CO" sz="3600" dirty="0" smtClean="0"/>
              <a:t>promoción </a:t>
            </a:r>
            <a:r>
              <a:rPr lang="es-CO" sz="3600" dirty="0"/>
              <a:t>de la educación para la autorregulación del individuo, de la </a:t>
            </a:r>
            <a:r>
              <a:rPr lang="es-CO" sz="3600" dirty="0" smtClean="0"/>
              <a:t>educación </a:t>
            </a:r>
            <a:r>
              <a:rPr lang="es-CO" sz="3600" dirty="0"/>
              <a:t>para la sanción social y de la educación en el respeto a la </a:t>
            </a:r>
            <a:r>
              <a:rPr lang="es-CO" sz="3600" dirty="0" smtClean="0"/>
              <a:t>Constitución </a:t>
            </a:r>
            <a:r>
              <a:rPr lang="es-CO" sz="3600" dirty="0"/>
              <a:t>y las leyes. </a:t>
            </a:r>
          </a:p>
        </p:txBody>
      </p:sp>
    </p:spTree>
    <p:extLst>
      <p:ext uri="{BB962C8B-B14F-4D97-AF65-F5344CB8AC3E}">
        <p14:creationId xmlns:p14="http://schemas.microsoft.com/office/powerpoint/2010/main" xmlns="" val="324382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sz="3600" dirty="0"/>
              <a:t>Estructura del Sistema</a:t>
            </a:r>
          </a:p>
        </p:txBody>
      </p:sp>
      <p:sp>
        <p:nvSpPr>
          <p:cNvPr id="3" name="2 Marcador de contenido"/>
          <p:cNvSpPr>
            <a:spLocks noGrp="1"/>
          </p:cNvSpPr>
          <p:nvPr>
            <p:ph sz="quarter" idx="13"/>
          </p:nvPr>
        </p:nvSpPr>
        <p:spPr>
          <a:xfrm>
            <a:off x="467544" y="1484784"/>
            <a:ext cx="7924800" cy="4114800"/>
          </a:xfrm>
        </p:spPr>
        <p:txBody>
          <a:bodyPr>
            <a:noAutofit/>
          </a:bodyPr>
          <a:lstStyle/>
          <a:p>
            <a:pPr marL="0" indent="0" algn="just">
              <a:buNone/>
            </a:pPr>
            <a:r>
              <a:rPr lang="es-CO" sz="3200" dirty="0" smtClean="0"/>
              <a:t> </a:t>
            </a:r>
            <a:r>
              <a:rPr lang="es-CO" sz="3600" dirty="0"/>
              <a:t>El sistema nacional de convivencia </a:t>
            </a:r>
            <a:r>
              <a:rPr lang="es-CO" sz="3600" dirty="0" smtClean="0"/>
              <a:t>escolar </a:t>
            </a:r>
            <a:r>
              <a:rPr lang="es-CO" sz="3600" dirty="0"/>
              <a:t>y formación para los derechos humanos, la educación para la sexualidad </a:t>
            </a:r>
            <a:r>
              <a:rPr lang="es-CO" sz="3600" dirty="0" smtClean="0"/>
              <a:t>y </a:t>
            </a:r>
            <a:r>
              <a:rPr lang="es-CO" sz="3600" dirty="0"/>
              <a:t>la prevención y mitigación de la violencia escolar, tendrá una estructura </a:t>
            </a:r>
            <a:r>
              <a:rPr lang="es-CO" sz="3600" dirty="0" smtClean="0"/>
              <a:t>constituida </a:t>
            </a:r>
            <a:r>
              <a:rPr lang="es-CO" sz="3600" dirty="0"/>
              <a:t>por instancias en tres niveles: Nacional, Territorial y Escolar, </a:t>
            </a:r>
            <a:r>
              <a:rPr lang="es-CO" sz="3600" dirty="0" smtClean="0"/>
              <a:t>liderados </a:t>
            </a:r>
            <a:r>
              <a:rPr lang="es-CO" sz="3600" dirty="0"/>
              <a:t>por el sector </a:t>
            </a:r>
            <a:r>
              <a:rPr lang="es-CO" sz="3600" dirty="0" smtClean="0"/>
              <a:t>educativo</a:t>
            </a:r>
            <a:endParaRPr lang="es-CO" sz="3600" dirty="0"/>
          </a:p>
        </p:txBody>
      </p:sp>
    </p:spTree>
    <p:extLst>
      <p:ext uri="{BB962C8B-B14F-4D97-AF65-F5344CB8AC3E}">
        <p14:creationId xmlns:p14="http://schemas.microsoft.com/office/powerpoint/2010/main" xmlns="" val="3974198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1143000"/>
          </a:xfrm>
        </p:spPr>
        <p:txBody>
          <a:bodyPr/>
          <a:lstStyle/>
          <a:p>
            <a:pPr algn="ctr"/>
            <a:r>
              <a:rPr lang="es-CO" dirty="0" smtClean="0"/>
              <a:t> </a:t>
            </a:r>
            <a:r>
              <a:rPr lang="es-CO" dirty="0"/>
              <a:t>Conformación del comité escolar de convivencia</a:t>
            </a:r>
          </a:p>
        </p:txBody>
      </p:sp>
      <p:sp>
        <p:nvSpPr>
          <p:cNvPr id="3" name="2 Marcador de contenido"/>
          <p:cNvSpPr>
            <a:spLocks noGrp="1"/>
          </p:cNvSpPr>
          <p:nvPr>
            <p:ph sz="quarter" idx="13"/>
          </p:nvPr>
        </p:nvSpPr>
        <p:spPr>
          <a:xfrm>
            <a:off x="179512" y="1600200"/>
            <a:ext cx="8712968" cy="5069160"/>
          </a:xfrm>
        </p:spPr>
        <p:txBody>
          <a:bodyPr>
            <a:noAutofit/>
          </a:bodyPr>
          <a:lstStyle/>
          <a:p>
            <a:pPr marL="0" indent="0">
              <a:buNone/>
            </a:pPr>
            <a:r>
              <a:rPr lang="es-CO" sz="2400" dirty="0" smtClean="0"/>
              <a:t> </a:t>
            </a:r>
            <a:r>
              <a:rPr lang="es-CO" sz="2800" dirty="0"/>
              <a:t>El comité </a:t>
            </a:r>
            <a:r>
              <a:rPr lang="es-CO" sz="2800" dirty="0" smtClean="0"/>
              <a:t>escolar </a:t>
            </a:r>
            <a:r>
              <a:rPr lang="es-CO" sz="2800" dirty="0"/>
              <a:t>de convivencia estará conformado por: </a:t>
            </a:r>
          </a:p>
          <a:p>
            <a:pPr marL="0" indent="0">
              <a:buNone/>
            </a:pPr>
            <a:r>
              <a:rPr lang="es-CO" sz="2800" dirty="0" smtClean="0"/>
              <a:t>El </a:t>
            </a:r>
            <a:r>
              <a:rPr lang="es-CO" sz="2800" dirty="0"/>
              <a:t>rector del establecimiento educativo, quien preside el comité </a:t>
            </a:r>
          </a:p>
          <a:p>
            <a:pPr marL="0" indent="0">
              <a:buNone/>
            </a:pPr>
            <a:r>
              <a:rPr lang="es-CO" sz="2800" dirty="0" smtClean="0"/>
              <a:t> </a:t>
            </a:r>
            <a:r>
              <a:rPr lang="es-CO" sz="2800" dirty="0"/>
              <a:t>El personero estudiantil </a:t>
            </a:r>
            <a:r>
              <a:rPr lang="es-CO" sz="2800" dirty="0" smtClean="0"/>
              <a:t>- El </a:t>
            </a:r>
            <a:r>
              <a:rPr lang="es-CO" sz="2800" dirty="0"/>
              <a:t>docente con función de orientación </a:t>
            </a:r>
          </a:p>
          <a:p>
            <a:pPr marL="0" indent="0">
              <a:buNone/>
            </a:pPr>
            <a:r>
              <a:rPr lang="es-CO" sz="2800" dirty="0" smtClean="0"/>
              <a:t> </a:t>
            </a:r>
            <a:r>
              <a:rPr lang="es-CO" sz="2800" dirty="0"/>
              <a:t>El coordinador cuando exista este cargo </a:t>
            </a:r>
            <a:r>
              <a:rPr lang="es-CO" sz="2800" dirty="0" smtClean="0"/>
              <a:t> -El </a:t>
            </a:r>
            <a:r>
              <a:rPr lang="es-CO" sz="2800" dirty="0"/>
              <a:t>presidente del consejo de padres de familia </a:t>
            </a:r>
            <a:r>
              <a:rPr lang="es-CO" sz="2800" dirty="0" smtClean="0"/>
              <a:t> - El </a:t>
            </a:r>
            <a:r>
              <a:rPr lang="es-CO" sz="2800" dirty="0"/>
              <a:t>presidente del consejo de estudiantes </a:t>
            </a:r>
            <a:r>
              <a:rPr lang="es-CO" sz="2800" dirty="0" smtClean="0"/>
              <a:t>-  </a:t>
            </a:r>
            <a:r>
              <a:rPr lang="es-CO" sz="2800" dirty="0"/>
              <a:t>(1) docente que lidere procesos o estrategias de convivencia escolar</a:t>
            </a:r>
            <a:r>
              <a:rPr lang="es-CO" sz="2800" dirty="0" smtClean="0"/>
              <a:t>.</a:t>
            </a:r>
          </a:p>
          <a:p>
            <a:pPr marL="0" indent="0">
              <a:buNone/>
            </a:pPr>
            <a:r>
              <a:rPr lang="es-CO" sz="2800" dirty="0"/>
              <a:t>PARÁGRAFO: El comité podrá invitar con voz pero sin voto a un miembro de la </a:t>
            </a:r>
            <a:r>
              <a:rPr lang="es-CO" sz="2800" dirty="0" smtClean="0"/>
              <a:t>comunidad </a:t>
            </a:r>
            <a:r>
              <a:rPr lang="es-CO" sz="2800" dirty="0"/>
              <a:t>educativa conocedor de los hechos, con el propósito de ampliar </a:t>
            </a:r>
            <a:r>
              <a:rPr lang="es-CO" sz="2800" dirty="0" smtClean="0"/>
              <a:t>información</a:t>
            </a:r>
            <a:r>
              <a:rPr lang="es-CO" sz="2800" dirty="0"/>
              <a:t>. </a:t>
            </a:r>
          </a:p>
        </p:txBody>
      </p:sp>
    </p:spTree>
    <p:extLst>
      <p:ext uri="{BB962C8B-B14F-4D97-AF65-F5344CB8AC3E}">
        <p14:creationId xmlns:p14="http://schemas.microsoft.com/office/powerpoint/2010/main" xmlns="" val="3634843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892480" cy="922114"/>
          </a:xfrm>
        </p:spPr>
        <p:txBody>
          <a:bodyPr/>
          <a:lstStyle/>
          <a:p>
            <a:r>
              <a:rPr lang="es-CO" dirty="0" smtClean="0"/>
              <a:t> </a:t>
            </a:r>
            <a:r>
              <a:rPr lang="es-CO" dirty="0"/>
              <a:t>Funciones del comité escolar </a:t>
            </a:r>
            <a:r>
              <a:rPr lang="es-CO" dirty="0" smtClean="0"/>
              <a:t>de convivencia</a:t>
            </a:r>
            <a:endParaRPr lang="es-CO" dirty="0"/>
          </a:p>
        </p:txBody>
      </p:sp>
      <p:sp>
        <p:nvSpPr>
          <p:cNvPr id="3" name="2 Marcador de contenido"/>
          <p:cNvSpPr>
            <a:spLocks noGrp="1"/>
          </p:cNvSpPr>
          <p:nvPr>
            <p:ph sz="quarter" idx="13"/>
          </p:nvPr>
        </p:nvSpPr>
        <p:spPr>
          <a:xfrm>
            <a:off x="179512" y="1600200"/>
            <a:ext cx="8640960" cy="5257800"/>
          </a:xfrm>
        </p:spPr>
        <p:txBody>
          <a:bodyPr>
            <a:noAutofit/>
          </a:bodyPr>
          <a:lstStyle/>
          <a:p>
            <a:pPr marL="0" indent="0" algn="just">
              <a:buNone/>
            </a:pPr>
            <a:r>
              <a:rPr lang="es-CO" sz="3200" dirty="0" smtClean="0"/>
              <a:t>Son </a:t>
            </a:r>
            <a:r>
              <a:rPr lang="es-CO" sz="3200" dirty="0"/>
              <a:t>funciones </a:t>
            </a:r>
            <a:r>
              <a:rPr lang="es-CO" sz="3200" dirty="0" smtClean="0"/>
              <a:t>del </a:t>
            </a:r>
            <a:r>
              <a:rPr lang="es-CO" sz="3200" dirty="0"/>
              <a:t>comité: </a:t>
            </a:r>
            <a:r>
              <a:rPr lang="es-CO" sz="3200" dirty="0" smtClean="0"/>
              <a:t>1</a:t>
            </a:r>
            <a:r>
              <a:rPr lang="es-CO" sz="3200" dirty="0"/>
              <a:t>. </a:t>
            </a:r>
            <a:r>
              <a:rPr lang="es-CO" sz="3200" dirty="0" smtClean="0"/>
              <a:t>Identificar</a:t>
            </a:r>
            <a:r>
              <a:rPr lang="es-CO" sz="3200" dirty="0"/>
              <a:t>, documentar, analizar y resolver los conflictos que se presenten </a:t>
            </a:r>
            <a:r>
              <a:rPr lang="es-CO" sz="3200" dirty="0" smtClean="0"/>
              <a:t>entre </a:t>
            </a:r>
            <a:r>
              <a:rPr lang="es-CO" sz="3200" dirty="0"/>
              <a:t>docentes y estudiantes, directivos y estudiantes, entre estudiantes y </a:t>
            </a:r>
            <a:r>
              <a:rPr lang="es-CO" sz="3200" dirty="0" smtClean="0"/>
              <a:t> entre </a:t>
            </a:r>
            <a:r>
              <a:rPr lang="es-CO" sz="3200" dirty="0"/>
              <a:t>docentes. </a:t>
            </a:r>
          </a:p>
          <a:p>
            <a:pPr marL="0" indent="0" algn="just">
              <a:buNone/>
            </a:pPr>
            <a:r>
              <a:rPr lang="es-CO" sz="3200" dirty="0"/>
              <a:t>2. </a:t>
            </a:r>
            <a:r>
              <a:rPr lang="es-CO" sz="3200" dirty="0" smtClean="0"/>
              <a:t>Liderar </a:t>
            </a:r>
            <a:r>
              <a:rPr lang="es-CO" sz="3200" dirty="0"/>
              <a:t>en los establecimientos educativos acciones que fomenten la </a:t>
            </a:r>
            <a:r>
              <a:rPr lang="es-CO" sz="3200" dirty="0" smtClean="0"/>
              <a:t>convivencia</a:t>
            </a:r>
            <a:r>
              <a:rPr lang="es-CO" sz="3200" dirty="0"/>
              <a:t>, la construcción de ciudadanía, el ejercicio de los derechos </a:t>
            </a:r>
            <a:r>
              <a:rPr lang="es-CO" sz="3200" dirty="0" smtClean="0"/>
              <a:t>humanos</a:t>
            </a:r>
            <a:r>
              <a:rPr lang="es-CO" sz="3200" dirty="0"/>
              <a:t>, sexuales y reproductivos y la prevención y mitigación de la </a:t>
            </a:r>
            <a:r>
              <a:rPr lang="es-CO" sz="3200" dirty="0" smtClean="0"/>
              <a:t>violencia </a:t>
            </a:r>
            <a:r>
              <a:rPr lang="es-CO" sz="3200" dirty="0"/>
              <a:t>escolar entre los miembros de la comunidad educativa. </a:t>
            </a:r>
          </a:p>
        </p:txBody>
      </p:sp>
    </p:spTree>
    <p:extLst>
      <p:ext uri="{BB962C8B-B14F-4D97-AF65-F5344CB8AC3E}">
        <p14:creationId xmlns:p14="http://schemas.microsoft.com/office/powerpoint/2010/main" xmlns="" val="1745152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251520" y="476672"/>
            <a:ext cx="8892480" cy="6048672"/>
          </a:xfrm>
        </p:spPr>
        <p:txBody>
          <a:bodyPr>
            <a:normAutofit fontScale="77500" lnSpcReduction="20000"/>
          </a:bodyPr>
          <a:lstStyle/>
          <a:p>
            <a:pPr marL="0" indent="0" algn="just">
              <a:buNone/>
            </a:pPr>
            <a:r>
              <a:rPr lang="es-CO" sz="4000" dirty="0" smtClean="0"/>
              <a:t>3</a:t>
            </a:r>
            <a:r>
              <a:rPr lang="es-CO" sz="2300" dirty="0" smtClean="0"/>
              <a:t>. </a:t>
            </a:r>
            <a:r>
              <a:rPr lang="es-CO" sz="4000" dirty="0" smtClean="0"/>
              <a:t>Promover </a:t>
            </a:r>
            <a:r>
              <a:rPr lang="es-CO" sz="4000" dirty="0"/>
              <a:t>la </a:t>
            </a:r>
            <a:r>
              <a:rPr lang="es-CO" sz="4000" dirty="0" smtClean="0"/>
              <a:t>vinculación </a:t>
            </a:r>
            <a:r>
              <a:rPr lang="es-CO" sz="4000" dirty="0"/>
              <a:t>de los establecimientos educativos a estrategias, </a:t>
            </a:r>
            <a:r>
              <a:rPr lang="es-CO" sz="4000" dirty="0" smtClean="0"/>
              <a:t>programas </a:t>
            </a:r>
            <a:r>
              <a:rPr lang="es-CO" sz="4000" dirty="0"/>
              <a:t>y actividades de convivencia y construcción de ciudadanía que </a:t>
            </a:r>
            <a:r>
              <a:rPr lang="es-CO" sz="4000" dirty="0" smtClean="0"/>
              <a:t>se </a:t>
            </a:r>
            <a:r>
              <a:rPr lang="es-CO" sz="4000" dirty="0"/>
              <a:t>adelanten en la región y que respondan a las necesidades de su </a:t>
            </a:r>
            <a:r>
              <a:rPr lang="es-CO" sz="4000" dirty="0" smtClean="0"/>
              <a:t>comunidad </a:t>
            </a:r>
            <a:r>
              <a:rPr lang="es-CO" sz="4000" dirty="0"/>
              <a:t>educativa. </a:t>
            </a:r>
          </a:p>
          <a:p>
            <a:pPr marL="0" indent="0" algn="just">
              <a:buNone/>
            </a:pPr>
            <a:r>
              <a:rPr lang="es-CO" sz="4000" dirty="0"/>
              <a:t>4. </a:t>
            </a:r>
            <a:r>
              <a:rPr lang="es-CO" sz="4000" dirty="0" smtClean="0"/>
              <a:t>Convocar </a:t>
            </a:r>
            <a:r>
              <a:rPr lang="es-CO" sz="4000" dirty="0"/>
              <a:t>a un espacio de conciliación para la resolución de situaciones </a:t>
            </a:r>
            <a:r>
              <a:rPr lang="es-CO" sz="4000" dirty="0" smtClean="0"/>
              <a:t>conflictivas </a:t>
            </a:r>
            <a:r>
              <a:rPr lang="es-CO" sz="4000" dirty="0"/>
              <a:t>que afecten la convivencia escolar, por solicitud de cualquiera de </a:t>
            </a:r>
            <a:r>
              <a:rPr lang="es-CO" sz="4000" dirty="0" smtClean="0"/>
              <a:t>los </a:t>
            </a:r>
            <a:r>
              <a:rPr lang="es-CO" sz="4000" dirty="0"/>
              <a:t>miembros de la comunidad educativa o de oficio cuando se estime </a:t>
            </a:r>
            <a:r>
              <a:rPr lang="es-CO" sz="4000" dirty="0" smtClean="0"/>
              <a:t>conveniente </a:t>
            </a:r>
            <a:r>
              <a:rPr lang="es-CO" sz="4000" dirty="0"/>
              <a:t>en procura de evitar perjuicios irremediables a los miembros de </a:t>
            </a:r>
            <a:r>
              <a:rPr lang="es-CO" sz="4000" dirty="0" smtClean="0"/>
              <a:t>la </a:t>
            </a:r>
            <a:r>
              <a:rPr lang="es-CO" sz="4000" dirty="0"/>
              <a:t>comunidad educativa. El estudiante estará acompañado por el padre, </a:t>
            </a:r>
            <a:r>
              <a:rPr lang="es-CO" sz="4000" dirty="0" smtClean="0"/>
              <a:t>madre </a:t>
            </a:r>
            <a:r>
              <a:rPr lang="es-CO" sz="4000" dirty="0"/>
              <a:t>de familia, acudiente o un compañero del establecimiento educativo</a:t>
            </a:r>
            <a:r>
              <a:rPr lang="es-CO" sz="2400" dirty="0"/>
              <a:t>. </a:t>
            </a:r>
          </a:p>
        </p:txBody>
      </p:sp>
    </p:spTree>
    <p:extLst>
      <p:ext uri="{BB962C8B-B14F-4D97-AF65-F5344CB8AC3E}">
        <p14:creationId xmlns:p14="http://schemas.microsoft.com/office/powerpoint/2010/main" xmlns="" val="2360274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95536" y="476672"/>
            <a:ext cx="8496944" cy="5976664"/>
          </a:xfrm>
        </p:spPr>
        <p:txBody>
          <a:bodyPr>
            <a:normAutofit/>
          </a:bodyPr>
          <a:lstStyle/>
          <a:p>
            <a:pPr marL="0" indent="0" algn="just">
              <a:buNone/>
            </a:pPr>
            <a:r>
              <a:rPr lang="es-CO" dirty="0"/>
              <a:t>5</a:t>
            </a:r>
            <a:r>
              <a:rPr lang="es-CO" sz="1900" dirty="0"/>
              <a:t>. </a:t>
            </a:r>
            <a:r>
              <a:rPr lang="es-CO" sz="1900" dirty="0" smtClean="0"/>
              <a:t> </a:t>
            </a:r>
            <a:r>
              <a:rPr lang="es-CO" sz="3200" dirty="0"/>
              <a:t>Activar la Ruta de Atención Integral para la Convivencia Escolar definida en </a:t>
            </a:r>
            <a:r>
              <a:rPr lang="es-CO" sz="3200" dirty="0" smtClean="0"/>
              <a:t>el </a:t>
            </a:r>
            <a:r>
              <a:rPr lang="es-CO" sz="3200" dirty="0"/>
              <a:t>artículo 29 de esta Ley, frente a situaciones especificas de conflicto, de </a:t>
            </a:r>
            <a:r>
              <a:rPr lang="es-CO" sz="3200" dirty="0" smtClean="0"/>
              <a:t>acoso </a:t>
            </a:r>
            <a:r>
              <a:rPr lang="es-CO" sz="3200" dirty="0"/>
              <a:t>escolar, frente a las conductas de alto riesgo de violencia escolar o de </a:t>
            </a:r>
            <a:r>
              <a:rPr lang="es-CO" sz="3200" dirty="0" smtClean="0"/>
              <a:t>vulneración </a:t>
            </a:r>
            <a:r>
              <a:rPr lang="es-CO" sz="3200" dirty="0"/>
              <a:t>de derechos sexuales y reproductivos que no pueden ser </a:t>
            </a:r>
            <a:r>
              <a:rPr lang="es-CO" sz="3200" dirty="0" smtClean="0"/>
              <a:t>resueltos </a:t>
            </a:r>
            <a:r>
              <a:rPr lang="es-CO" sz="3200" dirty="0"/>
              <a:t>por este · comité de acuerdo con lo establecido en el manual de </a:t>
            </a:r>
            <a:r>
              <a:rPr lang="es-CO" sz="3200" dirty="0" smtClean="0"/>
              <a:t>convivencia</a:t>
            </a:r>
            <a:r>
              <a:rPr lang="es-CO" sz="3200" dirty="0"/>
              <a:t>, porque trascienden del ámbito escolar, y revistan las </a:t>
            </a:r>
            <a:r>
              <a:rPr lang="es-CO" sz="3200" dirty="0" smtClean="0"/>
              <a:t>características </a:t>
            </a:r>
            <a:r>
              <a:rPr lang="es-CO" sz="3200" dirty="0"/>
              <a:t>de la comisión de una conducta punible, razón por la cual </a:t>
            </a:r>
            <a:r>
              <a:rPr lang="es-CO" sz="3200" dirty="0" smtClean="0"/>
              <a:t>deben </a:t>
            </a:r>
            <a:r>
              <a:rPr lang="es-CO" sz="3200" dirty="0"/>
              <a:t>ser atendidos por otras instancias o autoridades que hacen parte de </a:t>
            </a:r>
            <a:r>
              <a:rPr lang="es-CO" sz="3200" dirty="0" smtClean="0"/>
              <a:t>la </a:t>
            </a:r>
            <a:r>
              <a:rPr lang="es-CO" sz="3200" dirty="0"/>
              <a:t>estructura del Sistema y de la Ruta. </a:t>
            </a:r>
          </a:p>
        </p:txBody>
      </p:sp>
    </p:spTree>
    <p:extLst>
      <p:ext uri="{BB962C8B-B14F-4D97-AF65-F5344CB8AC3E}">
        <p14:creationId xmlns:p14="http://schemas.microsoft.com/office/powerpoint/2010/main" xmlns="" val="3004793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sz="4000" dirty="0"/>
              <a:t> Acoso escolar o </a:t>
            </a:r>
            <a:r>
              <a:rPr lang="es-CO" sz="4000" dirty="0" err="1"/>
              <a:t>bullying</a:t>
            </a:r>
            <a:endParaRPr lang="es-CO" dirty="0"/>
          </a:p>
        </p:txBody>
      </p:sp>
      <p:sp>
        <p:nvSpPr>
          <p:cNvPr id="3" name="2 Marcador de contenido"/>
          <p:cNvSpPr>
            <a:spLocks noGrp="1"/>
          </p:cNvSpPr>
          <p:nvPr>
            <p:ph sz="quarter" idx="13"/>
          </p:nvPr>
        </p:nvSpPr>
        <p:spPr>
          <a:xfrm>
            <a:off x="251520" y="1600200"/>
            <a:ext cx="8568952" cy="4853136"/>
          </a:xfrm>
        </p:spPr>
        <p:txBody>
          <a:bodyPr>
            <a:noAutofit/>
          </a:bodyPr>
          <a:lstStyle/>
          <a:p>
            <a:pPr marL="0" indent="0" algn="just">
              <a:buNone/>
            </a:pPr>
            <a:r>
              <a:rPr lang="es-CO" sz="3200" dirty="0" smtClean="0"/>
              <a:t>Conducta </a:t>
            </a:r>
            <a:r>
              <a:rPr lang="es-CO" sz="3200" dirty="0"/>
              <a:t>negativa, intencional metódica y </a:t>
            </a:r>
            <a:r>
              <a:rPr lang="es-CO" sz="3200" dirty="0" smtClean="0"/>
              <a:t> sistemática </a:t>
            </a:r>
            <a:r>
              <a:rPr lang="es-CO" sz="3200" dirty="0"/>
              <a:t>de agresión, intimidación, humillación, ridiculización, difamación, </a:t>
            </a:r>
            <a:r>
              <a:rPr lang="es-CO" sz="3200" dirty="0" smtClean="0"/>
              <a:t>coacción</a:t>
            </a:r>
            <a:r>
              <a:rPr lang="es-CO" sz="3200" dirty="0"/>
              <a:t>, aislamiento deliberado, amenaza o incitación a la violencia o </a:t>
            </a:r>
            <a:r>
              <a:rPr lang="es-CO" sz="3200" dirty="0" smtClean="0"/>
              <a:t> cualquier </a:t>
            </a:r>
            <a:r>
              <a:rPr lang="es-CO" sz="3200" dirty="0"/>
              <a:t>forma de maltrato psicológico, verbal, físico o por medios </a:t>
            </a:r>
            <a:r>
              <a:rPr lang="es-CO" sz="3200" dirty="0" smtClean="0"/>
              <a:t> electrónicos </a:t>
            </a:r>
            <a:r>
              <a:rPr lang="es-CO" sz="3200" dirty="0"/>
              <a:t>contra un niño, niña o adolescente, por parte de un estudiante o </a:t>
            </a:r>
            <a:r>
              <a:rPr lang="es-CO" sz="3200" dirty="0" smtClean="0"/>
              <a:t> varios </a:t>
            </a:r>
            <a:r>
              <a:rPr lang="es-CO" sz="3200" dirty="0"/>
              <a:t>de sus pares con quienes mantiene una relación de poder asimétrica, </a:t>
            </a:r>
            <a:r>
              <a:rPr lang="es-CO" sz="3200" dirty="0" smtClean="0"/>
              <a:t> que </a:t>
            </a:r>
            <a:r>
              <a:rPr lang="es-CO" sz="3200" dirty="0"/>
              <a:t>se presenta de forma reiterada o a lo largo de un tiempo determinado. </a:t>
            </a:r>
          </a:p>
        </p:txBody>
      </p:sp>
    </p:spTree>
    <p:extLst>
      <p:ext uri="{BB962C8B-B14F-4D97-AF65-F5344CB8AC3E}">
        <p14:creationId xmlns:p14="http://schemas.microsoft.com/office/powerpoint/2010/main" xmlns="" val="2705373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332656"/>
            <a:ext cx="8496944" cy="6192688"/>
          </a:xfrm>
        </p:spPr>
        <p:txBody>
          <a:bodyPr>
            <a:noAutofit/>
          </a:bodyPr>
          <a:lstStyle/>
          <a:p>
            <a:pPr marL="0" indent="0" algn="just">
              <a:buNone/>
            </a:pPr>
            <a:r>
              <a:rPr lang="es-CO" sz="3200" dirty="0"/>
              <a:t>6</a:t>
            </a:r>
            <a:r>
              <a:rPr lang="es-CO" sz="2800" dirty="0"/>
              <a:t>. Liderar el desarrollo de estrategias e instrumentos destinados a promover y </a:t>
            </a:r>
            <a:r>
              <a:rPr lang="es-CO" sz="2800" dirty="0" smtClean="0"/>
              <a:t>evaluar </a:t>
            </a:r>
            <a:r>
              <a:rPr lang="es-CO" sz="2800" dirty="0"/>
              <a:t>la convivencia escolar, el ejercicio de los derechos humanos </a:t>
            </a:r>
            <a:r>
              <a:rPr lang="es-CO" sz="2800" dirty="0" smtClean="0"/>
              <a:t>sexuales </a:t>
            </a:r>
            <a:r>
              <a:rPr lang="es-CO" sz="2800" dirty="0"/>
              <a:t>y reproductivos. </a:t>
            </a:r>
          </a:p>
          <a:p>
            <a:pPr marL="0" indent="0" algn="just">
              <a:buNone/>
            </a:pPr>
            <a:endParaRPr lang="es-CO" sz="2800" dirty="0" smtClean="0"/>
          </a:p>
          <a:p>
            <a:pPr marL="0" indent="0" algn="just">
              <a:buNone/>
            </a:pPr>
            <a:r>
              <a:rPr lang="es-CO" sz="2800" dirty="0" smtClean="0"/>
              <a:t>7</a:t>
            </a:r>
            <a:r>
              <a:rPr lang="es-CO" sz="2800" dirty="0"/>
              <a:t>. Hacer seguimiento al cumplimiento de las disposiciones establecidas' en el </a:t>
            </a:r>
            <a:r>
              <a:rPr lang="es-CO" sz="2800" dirty="0" smtClean="0"/>
              <a:t>manual </a:t>
            </a:r>
            <a:r>
              <a:rPr lang="es-CO" sz="2800" dirty="0"/>
              <a:t>de convivencia, y presentar informes a la respectiva instancia que </a:t>
            </a:r>
            <a:r>
              <a:rPr lang="es-CO" sz="2800" dirty="0" smtClean="0"/>
              <a:t>hace </a:t>
            </a:r>
            <a:r>
              <a:rPr lang="es-CO" sz="2800" dirty="0"/>
              <a:t>parte de la estructura del Sistema Nacional De Convivencia Escolar y </a:t>
            </a:r>
            <a:r>
              <a:rPr lang="es-CO" sz="2800" dirty="0" smtClean="0"/>
              <a:t>Formación </a:t>
            </a:r>
            <a:r>
              <a:rPr lang="es-CO" sz="2800" dirty="0"/>
              <a:t>para los Derechos Humanos, la Educación para la Sexualidad y </a:t>
            </a:r>
            <a:r>
              <a:rPr lang="es-CO" sz="2800" dirty="0" smtClean="0"/>
              <a:t>Prevención </a:t>
            </a:r>
            <a:r>
              <a:rPr lang="es-CO" sz="2800" dirty="0"/>
              <a:t>y ' Mitigación de la Violencia Escolar, de los casos o </a:t>
            </a:r>
            <a:r>
              <a:rPr lang="es-CO" sz="2800" dirty="0" smtClean="0"/>
              <a:t>situaciones </a:t>
            </a:r>
            <a:r>
              <a:rPr lang="es-CO" sz="2800" dirty="0"/>
              <a:t>que haya conocido el comité. </a:t>
            </a:r>
          </a:p>
        </p:txBody>
      </p:sp>
    </p:spTree>
    <p:extLst>
      <p:ext uri="{BB962C8B-B14F-4D97-AF65-F5344CB8AC3E}">
        <p14:creationId xmlns:p14="http://schemas.microsoft.com/office/powerpoint/2010/main" xmlns="" val="790696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pPr algn="ctr">
              <a:buNone/>
            </a:pPr>
            <a:endParaRPr lang="es-ES" sz="4400" dirty="0" smtClean="0"/>
          </a:p>
          <a:p>
            <a:pPr algn="ctr">
              <a:buNone/>
            </a:pPr>
            <a:r>
              <a:rPr lang="es-ES" sz="4400" dirty="0" smtClean="0"/>
              <a:t>OTROS ASPECTOS IMPORTANTE SOBRE EL MOTONEO Y EL CIBERACOSO ESCOLAR</a:t>
            </a:r>
            <a:endParaRPr lang="es-ES" sz="4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620688"/>
            <a:ext cx="7924800" cy="1143000"/>
          </a:xfrm>
        </p:spPr>
        <p:txBody>
          <a:bodyPr/>
          <a:lstStyle/>
          <a:p>
            <a:r>
              <a:rPr lang="es-ES" sz="2400" b="1" dirty="0" smtClean="0"/>
              <a:t>RECOMENDACIONAS PARA PREVENIR O TRATAR CASOS DE ACOSO ESCOLAR, INTIMIDACIÓN ESCOLAR O BULLYING</a:t>
            </a:r>
            <a:r>
              <a:rPr lang="es-ES" dirty="0" smtClean="0"/>
              <a:t/>
            </a:r>
            <a:br>
              <a:rPr lang="es-ES" dirty="0" smtClean="0"/>
            </a:br>
            <a:endParaRPr lang="es-ES" dirty="0"/>
          </a:p>
        </p:txBody>
      </p:sp>
      <p:sp>
        <p:nvSpPr>
          <p:cNvPr id="3" name="2 Marcador de contenido"/>
          <p:cNvSpPr>
            <a:spLocks noGrp="1"/>
          </p:cNvSpPr>
          <p:nvPr>
            <p:ph sz="quarter" idx="13"/>
          </p:nvPr>
        </p:nvSpPr>
        <p:spPr>
          <a:xfrm>
            <a:off x="251520" y="1484784"/>
            <a:ext cx="8640960" cy="4690864"/>
          </a:xfrm>
        </p:spPr>
        <p:txBody>
          <a:bodyPr>
            <a:normAutofit lnSpcReduction="10000"/>
          </a:bodyPr>
          <a:lstStyle/>
          <a:p>
            <a:pPr algn="ctr"/>
            <a:r>
              <a:rPr lang="es-ES" sz="3200" dirty="0" smtClean="0"/>
              <a:t>Desarrollar la asertividad y la empatía, generar conciencia sobre el problema y manejar cada situación que se genere, teniendo en cuenta si se trata de una agresión esporádica, como resultado de conflictos o de intimidación, son algunas de las </a:t>
            </a:r>
            <a:r>
              <a:rPr lang="es-ES" sz="3200" b="1" dirty="0" smtClean="0"/>
              <a:t>recomendaciones sobre cómo manejar el acoso escolar</a:t>
            </a:r>
            <a:r>
              <a:rPr lang="es-ES" sz="3200" dirty="0" smtClean="0"/>
              <a:t> brindadas durante la conferencia que ofreció en el segundo día del Foro Educativo Nacional 2012: "Formar para la ciudadanía es educar para la paz".</a:t>
            </a:r>
            <a:r>
              <a:rPr lang="es-ES" sz="1800" dirty="0" smtClean="0"/>
              <a:t/>
            </a:r>
            <a:br>
              <a:rPr lang="es-ES" sz="1800" dirty="0" smtClean="0"/>
            </a:br>
            <a:endParaRPr lang="es-ES" sz="1800" dirty="0" smtClean="0"/>
          </a:p>
          <a:p>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251520" y="404664"/>
            <a:ext cx="8640960" cy="6192688"/>
          </a:xfrm>
        </p:spPr>
        <p:txBody>
          <a:bodyPr>
            <a:noAutofit/>
          </a:bodyPr>
          <a:lstStyle/>
          <a:p>
            <a:r>
              <a:rPr lang="es-ES" sz="3200" dirty="0" smtClean="0"/>
              <a:t>La </a:t>
            </a:r>
            <a:r>
              <a:rPr lang="es-ES" sz="3200" b="1" dirty="0" smtClean="0"/>
              <a:t>intimidación escolar se caracteriza por ser una agresión repetida y sistemática</a:t>
            </a:r>
            <a:r>
              <a:rPr lang="es-ES" sz="3200" dirty="0" smtClean="0"/>
              <a:t>, que puede ser física, verbal, encubierta o indirecta (chisme), así como de tipo virtual -</a:t>
            </a:r>
            <a:r>
              <a:rPr lang="es-ES" sz="3200" dirty="0" err="1" smtClean="0"/>
              <a:t>cyberbullying</a:t>
            </a:r>
            <a:r>
              <a:rPr lang="es-ES" sz="3200" dirty="0" smtClean="0"/>
              <a:t>- (correo electrónico, mensajes de texto o por suplantación de identidad), en la que la víctima usualmente queda indefensa.</a:t>
            </a:r>
          </a:p>
          <a:p>
            <a:r>
              <a:rPr lang="es-ES" sz="3200" b="1" dirty="0" smtClean="0"/>
              <a:t>Esta conducta, puede generar consecuencias</a:t>
            </a:r>
            <a:r>
              <a:rPr lang="es-ES" sz="3200" dirty="0" smtClean="0"/>
              <a:t> como depresión, ansiedad, inseguridad, problemas alimenticios (anorexia, bulimia), desmotivación académica, deserción, venganza y suicidio, entre otros problemas.</a:t>
            </a:r>
            <a:r>
              <a:rPr lang="es-ES" sz="2800" dirty="0" smtClean="0"/>
              <a:t/>
            </a:r>
            <a:br>
              <a:rPr lang="es-ES" sz="2800" dirty="0" smtClean="0"/>
            </a:br>
            <a:endParaRPr lang="es-E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332656"/>
            <a:ext cx="8568952" cy="6192688"/>
          </a:xfrm>
        </p:spPr>
        <p:txBody>
          <a:bodyPr>
            <a:noAutofit/>
          </a:bodyPr>
          <a:lstStyle/>
          <a:p>
            <a:r>
              <a:rPr lang="es-ES" sz="2800" dirty="0" smtClean="0"/>
              <a:t>En este tipo de situaciones, </a:t>
            </a:r>
            <a:r>
              <a:rPr lang="es-ES" sz="2800" b="1" dirty="0" smtClean="0"/>
              <a:t>se sugiere que los padres</a:t>
            </a:r>
            <a:r>
              <a:rPr lang="es-ES" sz="2800" dirty="0" smtClean="0"/>
              <a:t> supervisen a sus hijos, le hagan un seguimiento a los contenidos que consultan en Internet, mantengan una buena comunicación con sus ellos </a:t>
            </a:r>
            <a:r>
              <a:rPr lang="es-ES" sz="2800" b="1" dirty="0" smtClean="0"/>
              <a:t>y que implementen en el modelo de crianza normas y sanciones.</a:t>
            </a:r>
            <a:r>
              <a:rPr lang="es-ES" sz="2800" dirty="0" smtClean="0"/>
              <a:t/>
            </a:r>
            <a:br>
              <a:rPr lang="es-ES" sz="2800" dirty="0" smtClean="0"/>
            </a:br>
            <a:r>
              <a:rPr lang="es-ES" sz="2800" dirty="0" smtClean="0"/>
              <a:t>En el </a:t>
            </a:r>
            <a:r>
              <a:rPr lang="es-ES" sz="2800" b="1" dirty="0" smtClean="0"/>
              <a:t>caso de los estudiantes, es importante</a:t>
            </a:r>
            <a:r>
              <a:rPr lang="es-ES" sz="2800" dirty="0" smtClean="0"/>
              <a:t> que desarrollen la empatía, consistente en la identificación,  aceptación, el respeto y la tolerancia hacia los demás y que sean asertivos, es decir, que defiendan sus derechos propios o los de otros, de manera firme y respetuosa. Asimismo que los alumnos sirvan de testigos en este tipo de situaciones, que conozcan los riesgos a los que están expuestos y que cuenten con estrategias de reporte de abusos.</a:t>
            </a:r>
            <a:br>
              <a:rPr lang="es-ES" sz="2800" dirty="0" smtClean="0"/>
            </a:br>
            <a:endParaRPr lang="es-E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404664"/>
            <a:ext cx="8568952" cy="6120680"/>
          </a:xfrm>
        </p:spPr>
        <p:txBody>
          <a:bodyPr>
            <a:noAutofit/>
          </a:bodyPr>
          <a:lstStyle/>
          <a:p>
            <a:pPr algn="ctr"/>
            <a:r>
              <a:rPr lang="es-ES" sz="3600" dirty="0" smtClean="0"/>
              <a:t>El acoso escolar es un asunto que no solo compete a los niños. Autoridades, instituciones, Estado y, especialmente, familia y maestros deben trabajar conjuntamente contra un fenómeno que, de no detenerse a tiempo, podría tener consecuencias de gran impacto negativo en todas los implicados: la víctima, quien ejerce la intimidación, los espectadores o testigos y, en general, toda la comunidad educativa, que incluye tanto al colegio como a la familia.</a:t>
            </a:r>
            <a:endParaRPr lang="es-E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332656"/>
            <a:ext cx="8640960" cy="6264696"/>
          </a:xfrm>
        </p:spPr>
        <p:txBody>
          <a:bodyPr/>
          <a:lstStyle/>
          <a:p>
            <a:r>
              <a:rPr lang="es-ES" sz="2800" dirty="0" smtClean="0"/>
              <a:t>El matoneo es un asunto de corresponsabilidad atendido por padres y maestros, de manera que los primeros no pueden descargar toda la responsabilidad en la escuela, ni esta hacer lo mismo con aquellos.</a:t>
            </a:r>
          </a:p>
          <a:p>
            <a:r>
              <a:rPr lang="es-ES" sz="2800" dirty="0" smtClean="0"/>
              <a:t>Muchas investigaciones sobre la violencia escolar muestran que la colaboración entre estos dos importantes escenarios de educación es la mejor estrategia para manejar asertivamente la intimidación escolar, tanto en la intervención oportuna y eficaz como en la implementación de mecanismos de prevención.</a:t>
            </a:r>
          </a:p>
          <a:p>
            <a:r>
              <a:rPr lang="es-ES" sz="2800" dirty="0" smtClean="0"/>
              <a:t>Los padres y los profesores son poderosos canales para estimular el desarrollo de valores que fomenten y promuevan una cultura del buen trato y la no violencia.</a:t>
            </a:r>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t>Para fortalecer esta alianza se recomienda</a:t>
            </a:r>
            <a:br>
              <a:rPr lang="es-ES" sz="2800" dirty="0" smtClean="0"/>
            </a:br>
            <a:endParaRPr lang="es-ES" dirty="0"/>
          </a:p>
        </p:txBody>
      </p:sp>
      <p:sp>
        <p:nvSpPr>
          <p:cNvPr id="3" name="2 Marcador de contenido"/>
          <p:cNvSpPr>
            <a:spLocks noGrp="1"/>
          </p:cNvSpPr>
          <p:nvPr>
            <p:ph sz="quarter" idx="13"/>
          </p:nvPr>
        </p:nvSpPr>
        <p:spPr>
          <a:xfrm>
            <a:off x="251520" y="1412776"/>
            <a:ext cx="8568952" cy="5112568"/>
          </a:xfrm>
        </p:spPr>
        <p:txBody>
          <a:bodyPr>
            <a:normAutofit fontScale="85000" lnSpcReduction="20000"/>
          </a:bodyPr>
          <a:lstStyle/>
          <a:p>
            <a:pPr>
              <a:buNone/>
            </a:pPr>
            <a:r>
              <a:rPr lang="es-ES" sz="3600" dirty="0" smtClean="0"/>
              <a:t>- Mantener abiertos canales respetuosos de comunicación entre padres y colegio.</a:t>
            </a:r>
          </a:p>
          <a:p>
            <a:pPr>
              <a:buNone/>
            </a:pPr>
            <a:r>
              <a:rPr lang="es-ES" sz="3600" dirty="0" smtClean="0"/>
              <a:t>- Establecer formas de trabajo conjunto orientadas a la prevención de la violencia y a la promoción del buen trato entre los compañeros.</a:t>
            </a:r>
          </a:p>
          <a:p>
            <a:pPr>
              <a:buNone/>
            </a:pPr>
            <a:r>
              <a:rPr lang="es-ES" sz="3600" dirty="0" smtClean="0"/>
              <a:t>- Conocer el fenómeno, saber de qué se trata y diferenciarlo de otros conflictos que tienen lugar en el colegio.</a:t>
            </a:r>
          </a:p>
          <a:p>
            <a:pPr>
              <a:buNone/>
            </a:pPr>
            <a:r>
              <a:rPr lang="es-ES" sz="3600" dirty="0" smtClean="0"/>
              <a:t>- Establecer mecanismos para atender las quejas de los niños y los jóvenes y escuchar a ambas partes, sin juicios, con serenidad y tranquilidad.</a:t>
            </a:r>
          </a:p>
          <a:p>
            <a:pPr>
              <a:buNone/>
            </a:pP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09600" y="404664"/>
            <a:ext cx="7924800" cy="5904656"/>
          </a:xfrm>
        </p:spPr>
        <p:txBody>
          <a:bodyPr>
            <a:normAutofit/>
          </a:bodyPr>
          <a:lstStyle/>
          <a:p>
            <a:pPr>
              <a:buNone/>
            </a:pPr>
            <a:endParaRPr lang="es-ES" sz="2800" dirty="0" smtClean="0"/>
          </a:p>
          <a:p>
            <a:pPr>
              <a:buNone/>
            </a:pPr>
            <a:r>
              <a:rPr lang="es-ES" sz="2800" dirty="0" smtClean="0"/>
              <a:t>_Generar estrategias puntuales de resolución de conflictos, defensa de los derechos, exposición de sus posturas y opiniones y expresión positiva de los sentimientos y emociones, entre otros.</a:t>
            </a:r>
          </a:p>
          <a:p>
            <a:pPr>
              <a:buNone/>
            </a:pPr>
            <a:r>
              <a:rPr lang="es-ES" sz="2800" dirty="0" smtClean="0"/>
              <a:t>- Socializar con las familias de los alumnos las políticas, reglamentos y acuerdos para regular las relaciones dentro de la escuela.</a:t>
            </a:r>
          </a:p>
          <a:p>
            <a:pPr>
              <a:buNone/>
            </a:pPr>
            <a:r>
              <a:rPr lang="es-ES" sz="2800" dirty="0" smtClean="0"/>
              <a:t>- Tener la convicción de que ambos tienen en sus manos un proyecto común: erradicar del espacio escolar la intimidación y el abuso de poder entre los pares.</a:t>
            </a:r>
          </a:p>
          <a:p>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251520" y="908720"/>
            <a:ext cx="8640960" cy="5688632"/>
          </a:xfrm>
        </p:spPr>
        <p:txBody>
          <a:bodyPr>
            <a:normAutofit lnSpcReduction="10000"/>
          </a:bodyPr>
          <a:lstStyle/>
          <a:p>
            <a:pPr>
              <a:buNone/>
            </a:pPr>
            <a:endParaRPr lang="es-ES_tradnl" sz="3200" u="sng" dirty="0" smtClean="0"/>
          </a:p>
          <a:p>
            <a:pPr algn="ctr">
              <a:buNone/>
            </a:pPr>
            <a:r>
              <a:rPr lang="es-ES_tradnl" sz="3200" u="sng" dirty="0" smtClean="0"/>
              <a:t>Matoneo o </a:t>
            </a:r>
            <a:r>
              <a:rPr lang="es-ES_tradnl" sz="3200" u="sng" dirty="0" err="1" smtClean="0"/>
              <a:t>bullying</a:t>
            </a:r>
            <a:r>
              <a:rPr lang="es-ES_tradnl" sz="2800" u="sng" dirty="0" smtClean="0"/>
              <a:t> </a:t>
            </a:r>
            <a:r>
              <a:rPr lang="es-ES_tradnl" sz="2800" dirty="0" smtClean="0"/>
              <a:t>Conducta negativa, metódica y sistemática de intimidación, acoso, humillación, ridiculización, difamación, coacción, aislamiento deliberado, amenaza o incitación a la violencia de un estudiante contra otro, o cualquier forma de maltrato psicológico, verbal o físico producido entre estudiantes con una relación de poder asimétrica, que se presenta de forma reiterada o a lo largo de un tiempo determinado, ante la indiferencia o complicidad de su entorno. El matoneo tiene consecuencias sobre la salud, el bienestar emocional y el rendimiento escolar de los estudiantes y sobre el ambiente de aprendizaje y el clima escolar del establecimiento educativo</a:t>
            </a:r>
            <a:r>
              <a:rPr lang="es-ES_tradnl" dirty="0" smtClean="0"/>
              <a:t>.</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476672"/>
            <a:ext cx="8568952" cy="6048672"/>
          </a:xfrm>
        </p:spPr>
        <p:txBody>
          <a:bodyPr>
            <a:noAutofit/>
          </a:bodyPr>
          <a:lstStyle/>
          <a:p>
            <a:pPr marL="0" indent="0" algn="just">
              <a:buNone/>
            </a:pPr>
            <a:r>
              <a:rPr lang="es-CO" sz="3600" dirty="0"/>
              <a:t>También puede ocurrir por parte de docentes contra estudiantes, o por parte </a:t>
            </a:r>
            <a:r>
              <a:rPr lang="es-CO" sz="3600" dirty="0" smtClean="0"/>
              <a:t>de </a:t>
            </a:r>
            <a:r>
              <a:rPr lang="es-CO" sz="3600" dirty="0"/>
              <a:t>estudiantes contra docentes. ante la indiferencia o complicidad de su </a:t>
            </a:r>
            <a:r>
              <a:rPr lang="es-CO" sz="3600" dirty="0" smtClean="0"/>
              <a:t>entorno</a:t>
            </a:r>
            <a:r>
              <a:rPr lang="es-CO" sz="3600" dirty="0"/>
              <a:t>. </a:t>
            </a:r>
            <a:endParaRPr lang="es-CO" sz="3600" dirty="0" smtClean="0"/>
          </a:p>
          <a:p>
            <a:pPr marL="0" indent="0" algn="just">
              <a:buNone/>
            </a:pPr>
            <a:endParaRPr lang="es-CO" sz="3600" dirty="0" smtClean="0"/>
          </a:p>
          <a:p>
            <a:pPr marL="0" indent="0" algn="just">
              <a:buNone/>
            </a:pPr>
            <a:r>
              <a:rPr lang="es-CO" sz="3600" dirty="0" smtClean="0"/>
              <a:t>El </a:t>
            </a:r>
            <a:r>
              <a:rPr lang="es-CO" sz="3600" dirty="0"/>
              <a:t>acoso escolar tiene consecuencias sobre la salud, el bienestar </a:t>
            </a:r>
            <a:r>
              <a:rPr lang="es-CO" sz="3600" dirty="0" smtClean="0"/>
              <a:t>emocional </a:t>
            </a:r>
            <a:r>
              <a:rPr lang="es-CO" sz="3600" dirty="0"/>
              <a:t>y el rendimiento escolar de los estudiantes y sobre el ambiente </a:t>
            </a:r>
            <a:r>
              <a:rPr lang="es-CO" sz="3600" dirty="0" smtClean="0"/>
              <a:t>de </a:t>
            </a:r>
            <a:r>
              <a:rPr lang="es-CO" sz="3600" dirty="0"/>
              <a:t>aprendizaje y el clima escolar del establecimiento educativo</a:t>
            </a:r>
            <a:r>
              <a:rPr lang="es-CO" sz="3600" dirty="0" smtClean="0"/>
              <a:t>.</a:t>
            </a:r>
          </a:p>
          <a:p>
            <a:endParaRPr lang="es-CO" sz="2400" dirty="0"/>
          </a:p>
        </p:txBody>
      </p:sp>
    </p:spTree>
    <p:extLst>
      <p:ext uri="{BB962C8B-B14F-4D97-AF65-F5344CB8AC3E}">
        <p14:creationId xmlns:p14="http://schemas.microsoft.com/office/powerpoint/2010/main" xmlns="" val="38472590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p:txBody>
          <a:bodyPr>
            <a:normAutofit/>
          </a:bodyPr>
          <a:lstStyle/>
          <a:p>
            <a:r>
              <a:rPr lang="es-ES_tradnl" sz="2800" u="sng" dirty="0" smtClean="0"/>
              <a:t>Violencia escolar.</a:t>
            </a:r>
            <a:r>
              <a:rPr lang="es-ES_tradnl" sz="2800" dirty="0" smtClean="0"/>
              <a:t> Conducta agresiva verbal, física o psicológica que se presenta entre los miembros de la comunidad educativa, de manera explícita o no, ante la indiferencia y complicidad del entorno y que incide en la convivencia escolar.</a:t>
            </a:r>
            <a:r>
              <a:rPr lang="es-ES" sz="2800" dirty="0" smtClean="0"/>
              <a:t> </a:t>
            </a:r>
          </a:p>
          <a:p>
            <a:r>
              <a:rPr lang="es-ES_tradnl" sz="2800" u="sng" dirty="0" err="1" smtClean="0"/>
              <a:t>Ciberbullying</a:t>
            </a:r>
            <a:r>
              <a:rPr lang="es-ES_tradnl" sz="2800" u="sng" dirty="0" smtClean="0"/>
              <a:t> o </a:t>
            </a:r>
            <a:r>
              <a:rPr lang="es-ES_tradnl" sz="2800" u="sng" dirty="0" err="1" smtClean="0"/>
              <a:t>ciberacoso</a:t>
            </a:r>
            <a:r>
              <a:rPr lang="es-ES_tradnl" sz="2800" u="sng" dirty="0" smtClean="0"/>
              <a:t> escolar.</a:t>
            </a:r>
            <a:r>
              <a:rPr lang="es-ES_tradnl" sz="2800" dirty="0" smtClean="0"/>
              <a:t> Uso deliberado de tecnologías de información (Internet, redes sociales virtuales, telefonía móvil y videojuegos online) para ejercer maltrato psicológico y continuado entre iguales</a:t>
            </a:r>
            <a:endParaRPr lang="es-E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568952" cy="1143000"/>
          </a:xfrm>
        </p:spPr>
        <p:txBody>
          <a:bodyPr/>
          <a:lstStyle/>
          <a:p>
            <a:pPr algn="ctr"/>
            <a:r>
              <a:rPr lang="es-CO" sz="3600" dirty="0" err="1"/>
              <a:t>Ciberbullying</a:t>
            </a:r>
            <a:r>
              <a:rPr lang="es-CO" sz="3600" dirty="0"/>
              <a:t> o </a:t>
            </a:r>
            <a:r>
              <a:rPr lang="es-CO" sz="3600" dirty="0" err="1"/>
              <a:t>ciberacoso</a:t>
            </a:r>
            <a:r>
              <a:rPr lang="es-CO" sz="3600" dirty="0"/>
              <a:t> </a:t>
            </a:r>
            <a:r>
              <a:rPr lang="es-CO" sz="3600" dirty="0" smtClean="0"/>
              <a:t>escolar</a:t>
            </a:r>
            <a:endParaRPr lang="es-CO" sz="3600" dirty="0"/>
          </a:p>
        </p:txBody>
      </p:sp>
      <p:sp>
        <p:nvSpPr>
          <p:cNvPr id="3" name="2 Marcador de contenido"/>
          <p:cNvSpPr>
            <a:spLocks noGrp="1"/>
          </p:cNvSpPr>
          <p:nvPr>
            <p:ph sz="quarter" idx="13"/>
          </p:nvPr>
        </p:nvSpPr>
        <p:spPr>
          <a:xfrm>
            <a:off x="323528" y="1600200"/>
            <a:ext cx="8640960" cy="4114800"/>
          </a:xfrm>
        </p:spPr>
        <p:txBody>
          <a:bodyPr>
            <a:normAutofit/>
          </a:bodyPr>
          <a:lstStyle/>
          <a:p>
            <a:pPr marL="0" indent="0" algn="ctr">
              <a:buNone/>
            </a:pPr>
            <a:endParaRPr lang="es-CO" sz="3200" dirty="0" smtClean="0"/>
          </a:p>
          <a:p>
            <a:pPr marL="0" indent="0" algn="ctr">
              <a:buNone/>
            </a:pPr>
            <a:r>
              <a:rPr lang="es-CO" sz="3600" dirty="0" smtClean="0"/>
              <a:t>Forma </a:t>
            </a:r>
            <a:r>
              <a:rPr lang="es-CO" sz="3600" dirty="0"/>
              <a:t>de intimidación con uso </a:t>
            </a:r>
            <a:r>
              <a:rPr lang="es-CO" sz="3600" dirty="0" smtClean="0"/>
              <a:t>deliberado </a:t>
            </a:r>
            <a:r>
              <a:rPr lang="es-CO" sz="3600" dirty="0"/>
              <a:t>de tecnologías de información (Internet, redes sociales virtuales, </a:t>
            </a:r>
            <a:r>
              <a:rPr lang="es-CO" sz="3600" dirty="0" smtClean="0"/>
              <a:t> telefonía </a:t>
            </a:r>
            <a:r>
              <a:rPr lang="es-CO" sz="3600" dirty="0"/>
              <a:t>móvil y video juegos online) para ejercer maltrato psicológico y </a:t>
            </a:r>
            <a:r>
              <a:rPr lang="es-CO" sz="3600" dirty="0" smtClean="0"/>
              <a:t>continuado</a:t>
            </a:r>
            <a:r>
              <a:rPr lang="es-CO" sz="3600" dirty="0"/>
              <a:t>. </a:t>
            </a:r>
          </a:p>
        </p:txBody>
      </p:sp>
    </p:spTree>
    <p:extLst>
      <p:ext uri="{BB962C8B-B14F-4D97-AF65-F5344CB8AC3E}">
        <p14:creationId xmlns:p14="http://schemas.microsoft.com/office/powerpoint/2010/main" xmlns="" val="2586878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7924800" cy="922114"/>
          </a:xfrm>
        </p:spPr>
        <p:txBody>
          <a:bodyPr/>
          <a:lstStyle/>
          <a:p>
            <a:pPr algn="ctr"/>
            <a:r>
              <a:rPr lang="es-CO" sz="4000" dirty="0" smtClean="0"/>
              <a:t>Creación</a:t>
            </a:r>
            <a:endParaRPr lang="es-CO" sz="4000" dirty="0"/>
          </a:p>
        </p:txBody>
      </p:sp>
      <p:sp>
        <p:nvSpPr>
          <p:cNvPr id="3" name="2 Marcador de contenido"/>
          <p:cNvSpPr>
            <a:spLocks noGrp="1"/>
          </p:cNvSpPr>
          <p:nvPr>
            <p:ph sz="quarter" idx="13"/>
          </p:nvPr>
        </p:nvSpPr>
        <p:spPr>
          <a:xfrm>
            <a:off x="323528" y="1600200"/>
            <a:ext cx="8640960" cy="4114800"/>
          </a:xfrm>
        </p:spPr>
        <p:txBody>
          <a:bodyPr>
            <a:noAutofit/>
          </a:bodyPr>
          <a:lstStyle/>
          <a:p>
            <a:pPr marL="0" indent="0" algn="just">
              <a:buNone/>
            </a:pPr>
            <a:r>
              <a:rPr lang="es-CO" sz="3200" dirty="0"/>
              <a:t>Este Sistema reconoce a los niños, niñas y adolescentes como sujetos de </a:t>
            </a:r>
            <a:r>
              <a:rPr lang="es-CO" sz="3200" dirty="0" smtClean="0"/>
              <a:t> derechos</a:t>
            </a:r>
            <a:r>
              <a:rPr lang="es-CO" sz="3200" dirty="0"/>
              <a:t>, y a la comunidad educativa en los niveles de preescolar, básica y </a:t>
            </a:r>
            <a:r>
              <a:rPr lang="es-CO" sz="3200" dirty="0" smtClean="0"/>
              <a:t>media </a:t>
            </a:r>
            <a:r>
              <a:rPr lang="es-CO" sz="3200" dirty="0"/>
              <a:t>como la responsable de formar para el ejercicio de los mismos, conforme </a:t>
            </a:r>
            <a:r>
              <a:rPr lang="es-CO" sz="3200" dirty="0" smtClean="0"/>
              <a:t>a </a:t>
            </a:r>
            <a:r>
              <a:rPr lang="es-CO" sz="3200" dirty="0"/>
              <a:t>lo dispuesto en la Constitución Política Nacional, las Leyes 115 de 1994 y </a:t>
            </a:r>
            <a:r>
              <a:rPr lang="es-CO" sz="3200" dirty="0" smtClean="0"/>
              <a:t>1098 </a:t>
            </a:r>
            <a:r>
              <a:rPr lang="es-CO" sz="3200" dirty="0"/>
              <a:t>de 2006, las disposiciones del Consejo Nacional de Política Social y </a:t>
            </a:r>
            <a:r>
              <a:rPr lang="es-CO" sz="3200" dirty="0" smtClean="0"/>
              <a:t>demás </a:t>
            </a:r>
            <a:r>
              <a:rPr lang="es-CO" sz="3200" dirty="0"/>
              <a:t>normas asociadas a violencia escolar, que plantean demandas </a:t>
            </a:r>
            <a:r>
              <a:rPr lang="es-CO" sz="3200" dirty="0" smtClean="0"/>
              <a:t>específicas </a:t>
            </a:r>
            <a:r>
              <a:rPr lang="es-CO" sz="3200" dirty="0"/>
              <a:t>al sistema </a:t>
            </a:r>
            <a:r>
              <a:rPr lang="es-CO" sz="3200" dirty="0" smtClean="0"/>
              <a:t>escolar</a:t>
            </a:r>
            <a:endParaRPr lang="es-CO" sz="3200" dirty="0"/>
          </a:p>
        </p:txBody>
      </p:sp>
    </p:spTree>
    <p:extLst>
      <p:ext uri="{BB962C8B-B14F-4D97-AF65-F5344CB8AC3E}">
        <p14:creationId xmlns:p14="http://schemas.microsoft.com/office/powerpoint/2010/main" xmlns="" val="3065885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609"/>
            <a:ext cx="7924800" cy="1143000"/>
          </a:xfrm>
        </p:spPr>
        <p:txBody>
          <a:bodyPr/>
          <a:lstStyle/>
          <a:p>
            <a:pPr algn="ctr"/>
            <a:r>
              <a:rPr lang="es-CO" sz="3600" dirty="0"/>
              <a:t>Objetivos del Sistema</a:t>
            </a:r>
          </a:p>
        </p:txBody>
      </p:sp>
      <p:sp>
        <p:nvSpPr>
          <p:cNvPr id="3" name="2 Marcador de contenido"/>
          <p:cNvSpPr>
            <a:spLocks noGrp="1"/>
          </p:cNvSpPr>
          <p:nvPr>
            <p:ph sz="quarter" idx="13"/>
          </p:nvPr>
        </p:nvSpPr>
        <p:spPr>
          <a:xfrm>
            <a:off x="323528" y="1124744"/>
            <a:ext cx="8820472" cy="5472608"/>
          </a:xfrm>
        </p:spPr>
        <p:txBody>
          <a:bodyPr>
            <a:noAutofit/>
          </a:bodyPr>
          <a:lstStyle/>
          <a:p>
            <a:pPr marL="0" indent="0" algn="just">
              <a:buNone/>
            </a:pPr>
            <a:r>
              <a:rPr lang="es-CO" sz="3200" dirty="0" smtClean="0"/>
              <a:t>Son </a:t>
            </a:r>
            <a:r>
              <a:rPr lang="es-CO" sz="3200" dirty="0"/>
              <a:t>objetivos del sistema nacional de </a:t>
            </a:r>
            <a:r>
              <a:rPr lang="es-CO" sz="3200" dirty="0" smtClean="0"/>
              <a:t>convivencia </a:t>
            </a:r>
            <a:r>
              <a:rPr lang="es-CO" sz="3200" dirty="0"/>
              <a:t>escolar y formación para los derechos </a:t>
            </a:r>
            <a:r>
              <a:rPr lang="es-CO" sz="3200" dirty="0" smtClean="0"/>
              <a:t>humanos</a:t>
            </a:r>
            <a:r>
              <a:rPr lang="es-CO" sz="3200" dirty="0"/>
              <a:t>, la educación para </a:t>
            </a:r>
            <a:r>
              <a:rPr lang="es-CO" sz="3200" dirty="0" smtClean="0"/>
              <a:t>la </a:t>
            </a:r>
            <a:r>
              <a:rPr lang="es-CO" sz="3200" dirty="0"/>
              <a:t>sexualidad y la prevención y mitigación de la violencia escolar</a:t>
            </a:r>
            <a:r>
              <a:rPr lang="es-CO" sz="3200" dirty="0" smtClean="0"/>
              <a:t>:</a:t>
            </a:r>
          </a:p>
          <a:p>
            <a:pPr marL="0" indent="0" algn="just">
              <a:buNone/>
            </a:pPr>
            <a:r>
              <a:rPr lang="es-CO" sz="3200" dirty="0"/>
              <a:t> </a:t>
            </a:r>
            <a:r>
              <a:rPr lang="es-CO" sz="3200" dirty="0" smtClean="0"/>
              <a:t>Fomentar</a:t>
            </a:r>
            <a:r>
              <a:rPr lang="es-CO" sz="3200" dirty="0"/>
              <a:t>, fortalecer y articular acciones de diferentes instancias del Estado </a:t>
            </a:r>
            <a:r>
              <a:rPr lang="es-CO" sz="3200" dirty="0" smtClean="0"/>
              <a:t>para </a:t>
            </a:r>
            <a:r>
              <a:rPr lang="es-CO" sz="3200" dirty="0"/>
              <a:t>la convivencia escolar, la construcción de ciudadanía y la educación </a:t>
            </a:r>
            <a:r>
              <a:rPr lang="es-CO" sz="3200" dirty="0" smtClean="0"/>
              <a:t>para </a:t>
            </a:r>
            <a:r>
              <a:rPr lang="es-CO" sz="3200" dirty="0"/>
              <a:t>el ejercicio de los derechos humanos, sexuales y reproductivos de los </a:t>
            </a:r>
            <a:r>
              <a:rPr lang="es-CO" sz="3200" dirty="0" smtClean="0"/>
              <a:t>niños</a:t>
            </a:r>
            <a:r>
              <a:rPr lang="es-CO" sz="3200" dirty="0"/>
              <a:t>, niñas y adolescentes de los niveles educativos de preescolar, básica </a:t>
            </a:r>
            <a:r>
              <a:rPr lang="es-CO" sz="3200" dirty="0" smtClean="0"/>
              <a:t>y </a:t>
            </a:r>
            <a:r>
              <a:rPr lang="es-CO" sz="3200" dirty="0"/>
              <a:t>media</a:t>
            </a:r>
            <a:r>
              <a:rPr lang="es-CO" sz="2800" dirty="0"/>
              <a:t>. </a:t>
            </a:r>
            <a:r>
              <a:rPr lang="es-CO" sz="2400" dirty="0"/>
              <a:t>	</a:t>
            </a:r>
          </a:p>
        </p:txBody>
      </p:sp>
    </p:spTree>
    <p:extLst>
      <p:ext uri="{BB962C8B-B14F-4D97-AF65-F5344CB8AC3E}">
        <p14:creationId xmlns:p14="http://schemas.microsoft.com/office/powerpoint/2010/main" xmlns="" val="1411047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476672"/>
            <a:ext cx="8640960" cy="6192688"/>
          </a:xfrm>
        </p:spPr>
        <p:txBody>
          <a:bodyPr>
            <a:noAutofit/>
          </a:bodyPr>
          <a:lstStyle/>
          <a:p>
            <a:pPr marL="0" indent="0" algn="just">
              <a:buNone/>
            </a:pPr>
            <a:r>
              <a:rPr lang="es-CO" sz="3200" dirty="0" smtClean="0"/>
              <a:t>Garantizar </a:t>
            </a:r>
            <a:r>
              <a:rPr lang="es-CO" sz="3200" dirty="0"/>
              <a:t>la protección integral de los niños, niñas y adolescentes en los </a:t>
            </a:r>
            <a:r>
              <a:rPr lang="es-CO" sz="3200" dirty="0" smtClean="0"/>
              <a:t>espacios </a:t>
            </a:r>
            <a:r>
              <a:rPr lang="es-CO" sz="3200" dirty="0"/>
              <a:t>educativos, a través de la puesta en marcha y el seguimiento de la </a:t>
            </a:r>
            <a:r>
              <a:rPr lang="es-CO" sz="3200" dirty="0" smtClean="0"/>
              <a:t>ruta </a:t>
            </a:r>
            <a:r>
              <a:rPr lang="es-CO" sz="3200" dirty="0"/>
              <a:t>de atención integral para la convivencia escolar, teniendo en cuenta los </a:t>
            </a:r>
            <a:r>
              <a:rPr lang="es-CO" sz="3200" dirty="0" smtClean="0"/>
              <a:t>contextos </a:t>
            </a:r>
            <a:r>
              <a:rPr lang="es-CO" sz="3200" dirty="0"/>
              <a:t>sociales y culturales particulares.</a:t>
            </a:r>
          </a:p>
          <a:p>
            <a:pPr marL="0" indent="0" algn="just">
              <a:buNone/>
            </a:pPr>
            <a:r>
              <a:rPr lang="es-CO" sz="3200" dirty="0"/>
              <a:t>Fomentar y fortalecer la educación en y para la paz, las competencias </a:t>
            </a:r>
            <a:r>
              <a:rPr lang="es-CO" sz="3200" dirty="0" smtClean="0"/>
              <a:t>ciudadanas</a:t>
            </a:r>
            <a:r>
              <a:rPr lang="es-CO" sz="3200" dirty="0"/>
              <a:t>, el desarrollo de la identidad, la participación, la responsabilidad </a:t>
            </a:r>
            <a:r>
              <a:rPr lang="es-CO" sz="3200" dirty="0" smtClean="0"/>
              <a:t>democrática</a:t>
            </a:r>
            <a:r>
              <a:rPr lang="es-CO" sz="3200" dirty="0"/>
              <a:t>, la valoración de las diferencias y el cumplimiento de la ley, </a:t>
            </a:r>
            <a:r>
              <a:rPr lang="es-CO" sz="3200" dirty="0" smtClean="0"/>
              <a:t>para </a:t>
            </a:r>
            <a:r>
              <a:rPr lang="es-CO" sz="3200" dirty="0"/>
              <a:t>la formación de sujetos activos de derechos. </a:t>
            </a:r>
          </a:p>
        </p:txBody>
      </p:sp>
    </p:spTree>
    <p:extLst>
      <p:ext uri="{BB962C8B-B14F-4D97-AF65-F5344CB8AC3E}">
        <p14:creationId xmlns:p14="http://schemas.microsoft.com/office/powerpoint/2010/main" xmlns="" val="36048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251520" y="404664"/>
            <a:ext cx="8712968" cy="6192688"/>
          </a:xfrm>
        </p:spPr>
        <p:txBody>
          <a:bodyPr>
            <a:normAutofit/>
          </a:bodyPr>
          <a:lstStyle/>
          <a:p>
            <a:pPr algn="just"/>
            <a:r>
              <a:rPr lang="es-CO" sz="3200" dirty="0"/>
              <a:t>Promover el desarrollo de estrategias, programas y actividades para que las </a:t>
            </a:r>
            <a:r>
              <a:rPr lang="es-CO" sz="3200" dirty="0" smtClean="0"/>
              <a:t>entidades </a:t>
            </a:r>
            <a:r>
              <a:rPr lang="es-CO" sz="3200" dirty="0"/>
              <a:t>en los diferentes niveles del Sistema y los establecimientos </a:t>
            </a:r>
            <a:r>
              <a:rPr lang="es-CO" sz="3200" dirty="0" smtClean="0"/>
              <a:t>educativos </a:t>
            </a:r>
            <a:r>
              <a:rPr lang="es-CO" sz="3200" dirty="0"/>
              <a:t>fortalezcan la ciudadanía activa y la convivencia pacífica, la </a:t>
            </a:r>
            <a:r>
              <a:rPr lang="es-CO" sz="3200" dirty="0" smtClean="0"/>
              <a:t>promoción </a:t>
            </a:r>
            <a:r>
              <a:rPr lang="es-CO" sz="3200" dirty="0"/>
              <a:t>de derechos y estilos de vida saludable, la prevención, detección, </a:t>
            </a:r>
            <a:r>
              <a:rPr lang="es-CO" sz="3200" dirty="0" smtClean="0"/>
              <a:t>atención </a:t>
            </a:r>
            <a:r>
              <a:rPr lang="es-CO" sz="3200" dirty="0"/>
              <a:t>y seguimiento de los casos de violencia escolar, acoso escolar o </a:t>
            </a:r>
            <a:r>
              <a:rPr lang="es-CO" sz="3200" dirty="0" smtClean="0"/>
              <a:t>vulneración </a:t>
            </a:r>
            <a:r>
              <a:rPr lang="es-CO" sz="3200" dirty="0"/>
              <a:t>de derechos sexuales y reproductivos e incidir en la prevención </a:t>
            </a:r>
            <a:r>
              <a:rPr lang="es-CO" sz="3200" dirty="0" smtClean="0"/>
              <a:t>y </a:t>
            </a:r>
            <a:r>
              <a:rPr lang="es-CO" sz="3200" dirty="0"/>
              <a:t>mitigación de los mismos, en la reducción del embarazo precoz de </a:t>
            </a:r>
            <a:r>
              <a:rPr lang="es-CO" sz="3200" dirty="0" smtClean="0"/>
              <a:t>adolescentes </a:t>
            </a:r>
            <a:r>
              <a:rPr lang="es-CO" sz="3200" dirty="0"/>
              <a:t>y en el mejoramiento del clima escolar</a:t>
            </a:r>
          </a:p>
        </p:txBody>
      </p:sp>
    </p:spTree>
    <p:extLst>
      <p:ext uri="{BB962C8B-B14F-4D97-AF65-F5344CB8AC3E}">
        <p14:creationId xmlns:p14="http://schemas.microsoft.com/office/powerpoint/2010/main" xmlns="" val="2680786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179512" y="620688"/>
            <a:ext cx="8640960" cy="5760640"/>
          </a:xfrm>
        </p:spPr>
        <p:txBody>
          <a:bodyPr>
            <a:noAutofit/>
          </a:bodyPr>
          <a:lstStyle/>
          <a:p>
            <a:r>
              <a:rPr lang="es-CO" sz="3200" dirty="0"/>
              <a:t>Fomentar mecanismos de prevención, protección, detección temprana y </a:t>
            </a:r>
            <a:r>
              <a:rPr lang="es-CO" sz="3200" dirty="0" smtClean="0"/>
              <a:t>denuncia </a:t>
            </a:r>
            <a:r>
              <a:rPr lang="es-CO" sz="3200" dirty="0"/>
              <a:t>de todas aquellas conductas que atentan contra la </a:t>
            </a:r>
            <a:r>
              <a:rPr lang="es-CO" sz="3200" dirty="0" smtClean="0"/>
              <a:t>convivencia escolar</a:t>
            </a:r>
            <a:r>
              <a:rPr lang="es-CO" sz="3200" dirty="0"/>
              <a:t>, la ciudadanía y el ejercicio de los derechos humanos, sexuales y </a:t>
            </a:r>
            <a:r>
              <a:rPr lang="es-CO" sz="3200" dirty="0" smtClean="0"/>
              <a:t>reproductivos </a:t>
            </a:r>
            <a:r>
              <a:rPr lang="es-CO" sz="3200" dirty="0"/>
              <a:t>de los estudiantes de preescolar, básica y </a:t>
            </a:r>
            <a:r>
              <a:rPr lang="es-CO" sz="3200" dirty="0" smtClean="0"/>
              <a:t>media, particularmente</a:t>
            </a:r>
            <a:r>
              <a:rPr lang="es-CO" sz="3200" dirty="0"/>
              <a:t>, las relacionadas con acoso escolar y violencia escolar </a:t>
            </a:r>
            <a:r>
              <a:rPr lang="es-CO" sz="3200" dirty="0" smtClean="0"/>
              <a:t>incluido </a:t>
            </a:r>
            <a:r>
              <a:rPr lang="es-CO" sz="3200" dirty="0"/>
              <a:t>el que se pueda generar a través del uso de la internet, según se </a:t>
            </a:r>
            <a:r>
              <a:rPr lang="es-CO" sz="3200" dirty="0" smtClean="0"/>
              <a:t>defina </a:t>
            </a:r>
            <a:r>
              <a:rPr lang="es-CO" sz="3200" dirty="0"/>
              <a:t>en la ruta de atención integral para la convivencia escolar. </a:t>
            </a:r>
          </a:p>
        </p:txBody>
      </p:sp>
    </p:spTree>
    <p:extLst>
      <p:ext uri="{BB962C8B-B14F-4D97-AF65-F5344CB8AC3E}">
        <p14:creationId xmlns:p14="http://schemas.microsoft.com/office/powerpoint/2010/main" xmlns="" val="3172528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e">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230</TotalTime>
  <Words>2309</Words>
  <Application>Microsoft Office PowerPoint</Application>
  <PresentationFormat>Presentación en pantalla (4:3)</PresentationFormat>
  <Paragraphs>71</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Horizonte</vt:lpstr>
      <vt:lpstr>LEY 1620</vt:lpstr>
      <vt:lpstr> Acoso escolar o bullying</vt:lpstr>
      <vt:lpstr>Diapositiva 3</vt:lpstr>
      <vt:lpstr>Ciberbullying o ciberacoso escolar</vt:lpstr>
      <vt:lpstr>Creación</vt:lpstr>
      <vt:lpstr>Objetivos del Sistema</vt:lpstr>
      <vt:lpstr>Diapositiva 7</vt:lpstr>
      <vt:lpstr>Diapositiva 8</vt:lpstr>
      <vt:lpstr>Diapositiva 9</vt:lpstr>
      <vt:lpstr>Diapositiva 10</vt:lpstr>
      <vt:lpstr>Principios del Sistema:</vt:lpstr>
      <vt:lpstr>Diapositiva 12</vt:lpstr>
      <vt:lpstr>Diapositiva 13</vt:lpstr>
      <vt:lpstr>Diapositiva 14</vt:lpstr>
      <vt:lpstr>Estructura del Sistema</vt:lpstr>
      <vt:lpstr> Conformación del comité escolar de convivencia</vt:lpstr>
      <vt:lpstr> Funciones del comité escolar de convivencia</vt:lpstr>
      <vt:lpstr>Diapositiva 18</vt:lpstr>
      <vt:lpstr>Diapositiva 19</vt:lpstr>
      <vt:lpstr>Diapositiva 20</vt:lpstr>
      <vt:lpstr>Diapositiva 21</vt:lpstr>
      <vt:lpstr>RECOMENDACIONAS PARA PREVENIR O TRATAR CASOS DE ACOSO ESCOLAR, INTIMIDACIÓN ESCOLAR O BULLYING </vt:lpstr>
      <vt:lpstr>Diapositiva 23</vt:lpstr>
      <vt:lpstr>Diapositiva 24</vt:lpstr>
      <vt:lpstr>Diapositiva 25</vt:lpstr>
      <vt:lpstr>Diapositiva 26</vt:lpstr>
      <vt:lpstr>Para fortalecer esta alianza se recomienda </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1620</dc:title>
  <dc:creator>usuario</dc:creator>
  <cp:lastModifiedBy>Juliana</cp:lastModifiedBy>
  <cp:revision>27</cp:revision>
  <dcterms:created xsi:type="dcterms:W3CDTF">2013-05-12T19:23:35Z</dcterms:created>
  <dcterms:modified xsi:type="dcterms:W3CDTF">2013-06-17T01:59:13Z</dcterms:modified>
</cp:coreProperties>
</file>